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3e94cc3fb_3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23e94cc3fb_3_2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23e94cc3fb_3_2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3e94cc3fb_3_3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23e94cc3fb_3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3e94cc3fb_3_3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23e94cc3fb_3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3e94cc3fb_3_3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23e94cc3fb_3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3f4e3311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23f4e3311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23f4e3311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23f4e3311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3f4e3311b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23f4e3311b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3e94cc3fb_3_2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23e94cc3fb_3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3e9dbaba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23e9dbaba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3e9dbabad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23e9dbabad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3e94cc3fb_3_3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23e94cc3fb_3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3e94cc3fb_3_3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23e94cc3fb_3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3e94cc3fb_3_3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23e94cc3fb_3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3e94cc3fb_3_2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23e94cc3fb_3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23e94cc3fb_3_3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23e94cc3fb_3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2171904" y="1374458"/>
            <a:ext cx="71438" cy="23945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2462348" y="1468723"/>
            <a:ext cx="6426927" cy="12108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2464201" y="2617089"/>
            <a:ext cx="6426926" cy="5759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2464201" y="3193066"/>
            <a:ext cx="6426926" cy="5759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9" y="0"/>
            <a:ext cx="91355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/>
        </p:nvSpPr>
        <p:spPr>
          <a:xfrm>
            <a:off x="2171904" y="1374458"/>
            <a:ext cx="71438" cy="23945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2462348" y="1468723"/>
            <a:ext cx="6426927" cy="12108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2464201" y="2617089"/>
            <a:ext cx="6426926" cy="5759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2464201" y="3193066"/>
            <a:ext cx="6426926" cy="5759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 Slide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521"/>
            <a:ext cx="9142151" cy="514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8454" y="208354"/>
            <a:ext cx="397105" cy="57359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0" y="1622659"/>
            <a:ext cx="9142148" cy="12108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853" y="2771026"/>
            <a:ext cx="9142148" cy="5908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0" y="3375100"/>
            <a:ext cx="9142148" cy="5908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9" y="2379"/>
            <a:ext cx="9135541" cy="513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706" y="209264"/>
            <a:ext cx="396431" cy="5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type="title"/>
          </p:nvPr>
        </p:nvSpPr>
        <p:spPr>
          <a:xfrm>
            <a:off x="0" y="1622659"/>
            <a:ext cx="9142148" cy="12108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1853" y="2771026"/>
            <a:ext cx="9142148" cy="5908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0" y="3375100"/>
            <a:ext cx="9142148" cy="5908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">
  <p:cSld name="Section Divider 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521"/>
            <a:ext cx="9142149" cy="514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706" y="209264"/>
            <a:ext cx="396431" cy="5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/>
          <p:nvPr/>
        </p:nvSpPr>
        <p:spPr>
          <a:xfrm>
            <a:off x="1042988" y="1374458"/>
            <a:ext cx="71438" cy="2394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1220657" y="1374458"/>
            <a:ext cx="710305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220657" y="2702469"/>
            <a:ext cx="7103050" cy="1066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2">
  <p:cSld name="Section Divider 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521"/>
            <a:ext cx="9142150" cy="514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8454" y="208354"/>
            <a:ext cx="397105" cy="57359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/>
          <p:nvPr/>
        </p:nvSpPr>
        <p:spPr>
          <a:xfrm>
            <a:off x="1042988" y="1374458"/>
            <a:ext cx="71438" cy="2394585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1220657" y="1374458"/>
            <a:ext cx="710305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1220657" y="2702469"/>
            <a:ext cx="7103050" cy="1066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>
  <p:cSld name="Section Divider 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521"/>
            <a:ext cx="9142149" cy="514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706" y="209264"/>
            <a:ext cx="396431" cy="5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1042988" y="1374458"/>
            <a:ext cx="71438" cy="239458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1220657" y="1374458"/>
            <a:ext cx="710305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1220657" y="2702469"/>
            <a:ext cx="7103050" cy="1066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2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4">
  <p:cSld name="Section Divider 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8454" y="208354"/>
            <a:ext cx="397105" cy="57359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1042988" y="1374458"/>
            <a:ext cx="71438" cy="2394585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1220657" y="1374458"/>
            <a:ext cx="710305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1220657" y="2702469"/>
            <a:ext cx="7103050" cy="1066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Transition Slide 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4000" cy="514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8454" y="208354"/>
            <a:ext cx="397105" cy="5735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/>
          <p:nvPr/>
        </p:nvSpPr>
        <p:spPr>
          <a:xfrm>
            <a:off x="4091748" y="3119461"/>
            <a:ext cx="956662" cy="106467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628650" y="201599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">
  <p:cSld name="Transition Slide 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706" y="208353"/>
            <a:ext cx="396431" cy="5735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/>
          <p:nvPr/>
        </p:nvSpPr>
        <p:spPr>
          <a:xfrm>
            <a:off x="4091748" y="3119461"/>
            <a:ext cx="956662" cy="10646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628650" y="201599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1">
  <p:cSld name="Content Slide 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/>
          <p:nvPr/>
        </p:nvSpPr>
        <p:spPr>
          <a:xfrm rot="5400000">
            <a:off x="6326" y="617699"/>
            <a:ext cx="892364" cy="736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4" cy="5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/>
          <p:cNvSpPr txBox="1"/>
          <p:nvPr>
            <p:ph type="title"/>
          </p:nvPr>
        </p:nvSpPr>
        <p:spPr>
          <a:xfrm>
            <a:off x="489347" y="207431"/>
            <a:ext cx="7777642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89347" y="1346812"/>
            <a:ext cx="7777642" cy="30902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2">
  <p:cSld name="Content Slide 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 rot="5400000">
            <a:off x="6326" y="617699"/>
            <a:ext cx="892364" cy="736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4" cy="5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>
            <p:ph type="title"/>
          </p:nvPr>
        </p:nvSpPr>
        <p:spPr>
          <a:xfrm>
            <a:off x="489347" y="207431"/>
            <a:ext cx="7777642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490671" y="1435152"/>
            <a:ext cx="7777643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2" type="body"/>
          </p:nvPr>
        </p:nvSpPr>
        <p:spPr>
          <a:xfrm>
            <a:off x="489347" y="2016604"/>
            <a:ext cx="7777642" cy="7223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3" type="body"/>
          </p:nvPr>
        </p:nvSpPr>
        <p:spPr>
          <a:xfrm>
            <a:off x="490671" y="2968341"/>
            <a:ext cx="7777643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4" type="body"/>
          </p:nvPr>
        </p:nvSpPr>
        <p:spPr>
          <a:xfrm>
            <a:off x="489347" y="3549793"/>
            <a:ext cx="7777642" cy="7223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5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/>
          <p:cNvSpPr txBox="1"/>
          <p:nvPr>
            <p:ph idx="5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3">
  <p:cSld name="Content Slide 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4" cy="5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/>
          <p:nvPr/>
        </p:nvSpPr>
        <p:spPr>
          <a:xfrm rot="5400000">
            <a:off x="6326" y="617699"/>
            <a:ext cx="892364" cy="736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489347" y="207431"/>
            <a:ext cx="7777642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490671" y="1507499"/>
            <a:ext cx="3657313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489347" y="2088950"/>
            <a:ext cx="3657313" cy="16165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3" type="body"/>
          </p:nvPr>
        </p:nvSpPr>
        <p:spPr>
          <a:xfrm>
            <a:off x="4611002" y="1507499"/>
            <a:ext cx="3657313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4" type="body"/>
          </p:nvPr>
        </p:nvSpPr>
        <p:spPr>
          <a:xfrm>
            <a:off x="4609678" y="2088950"/>
            <a:ext cx="3657313" cy="16165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26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>
            <p:ph idx="5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4">
  <p:cSld name="Content Slide 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/>
          <p:nvPr/>
        </p:nvSpPr>
        <p:spPr>
          <a:xfrm rot="5400000">
            <a:off x="6326" y="617699"/>
            <a:ext cx="892364" cy="736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4" cy="5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>
            <p:ph type="title"/>
          </p:nvPr>
        </p:nvSpPr>
        <p:spPr>
          <a:xfrm>
            <a:off x="489347" y="207431"/>
            <a:ext cx="7777642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490671" y="1507499"/>
            <a:ext cx="3657313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2" type="body"/>
          </p:nvPr>
        </p:nvSpPr>
        <p:spPr>
          <a:xfrm>
            <a:off x="488311" y="2081213"/>
            <a:ext cx="3657313" cy="2001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3" type="body"/>
          </p:nvPr>
        </p:nvSpPr>
        <p:spPr>
          <a:xfrm>
            <a:off x="4611002" y="1507499"/>
            <a:ext cx="3657313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4" type="body"/>
          </p:nvPr>
        </p:nvSpPr>
        <p:spPr>
          <a:xfrm>
            <a:off x="4608641" y="2081098"/>
            <a:ext cx="3657313" cy="2001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7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 txBox="1"/>
          <p:nvPr>
            <p:ph idx="5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Quote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4" cy="5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type="title"/>
          </p:nvPr>
        </p:nvSpPr>
        <p:spPr>
          <a:xfrm>
            <a:off x="2288385" y="968739"/>
            <a:ext cx="4642116" cy="605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/>
        </p:nvSpPr>
        <p:spPr>
          <a:xfrm>
            <a:off x="1705357" y="875976"/>
            <a:ext cx="888467" cy="1030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7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6855616" y="888942"/>
            <a:ext cx="888467" cy="1030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7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5345395" y="1587549"/>
            <a:ext cx="1585106" cy="322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8"/>
          <p:cNvSpPr txBox="1"/>
          <p:nvPr/>
        </p:nvSpPr>
        <p:spPr>
          <a:xfrm>
            <a:off x="1705357" y="2607768"/>
            <a:ext cx="888467" cy="1030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F05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FF5F0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7200" u="none" cap="none" strike="noStrike">
              <a:solidFill>
                <a:srgbClr val="FF5F0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6816200" y="2620734"/>
            <a:ext cx="888467" cy="1030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7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8"/>
          <p:cNvSpPr txBox="1"/>
          <p:nvPr>
            <p:ph idx="2" type="body"/>
          </p:nvPr>
        </p:nvSpPr>
        <p:spPr>
          <a:xfrm>
            <a:off x="2295556" y="2626298"/>
            <a:ext cx="4634945" cy="113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3" type="body"/>
          </p:nvPr>
        </p:nvSpPr>
        <p:spPr>
          <a:xfrm>
            <a:off x="5345395" y="3798843"/>
            <a:ext cx="1585106" cy="322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8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8"/>
          <p:cNvSpPr txBox="1"/>
          <p:nvPr>
            <p:ph idx="4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1">
  <p:cSld name="Image Slide 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/>
          <p:nvPr/>
        </p:nvSpPr>
        <p:spPr>
          <a:xfrm rot="5400000">
            <a:off x="6326" y="617699"/>
            <a:ext cx="892364" cy="736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4" cy="5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type="title"/>
          </p:nvPr>
        </p:nvSpPr>
        <p:spPr>
          <a:xfrm>
            <a:off x="489347" y="207431"/>
            <a:ext cx="7777642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9"/>
          <p:cNvSpPr/>
          <p:nvPr>
            <p:ph idx="2" type="pic"/>
          </p:nvPr>
        </p:nvSpPr>
        <p:spPr>
          <a:xfrm>
            <a:off x="415529" y="1340015"/>
            <a:ext cx="3554015" cy="153219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108011" y="1340015"/>
            <a:ext cx="4160304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3" type="body"/>
          </p:nvPr>
        </p:nvSpPr>
        <p:spPr>
          <a:xfrm>
            <a:off x="4106687" y="1921468"/>
            <a:ext cx="4160304" cy="950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" name="Google Shape;185;p29"/>
          <p:cNvSpPr/>
          <p:nvPr>
            <p:ph idx="4" type="pic"/>
          </p:nvPr>
        </p:nvSpPr>
        <p:spPr>
          <a:xfrm>
            <a:off x="414205" y="2943086"/>
            <a:ext cx="3554015" cy="1532197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86" name="Google Shape;186;p29"/>
          <p:cNvSpPr txBox="1"/>
          <p:nvPr>
            <p:ph idx="5" type="body"/>
          </p:nvPr>
        </p:nvSpPr>
        <p:spPr>
          <a:xfrm>
            <a:off x="4106687" y="2943086"/>
            <a:ext cx="4160304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6" type="body"/>
          </p:nvPr>
        </p:nvSpPr>
        <p:spPr>
          <a:xfrm>
            <a:off x="4105363" y="3524539"/>
            <a:ext cx="4160304" cy="950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8" name="Google Shape;188;p29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 txBox="1"/>
          <p:nvPr>
            <p:ph idx="7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2">
  <p:cSld name="Image Slide 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 rot="5400000">
            <a:off x="6326" y="617699"/>
            <a:ext cx="892364" cy="73678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4" cy="5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>
            <p:ph type="title"/>
          </p:nvPr>
        </p:nvSpPr>
        <p:spPr>
          <a:xfrm>
            <a:off x="489347" y="207431"/>
            <a:ext cx="7777642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490671" y="1340015"/>
            <a:ext cx="4160304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2" type="body"/>
          </p:nvPr>
        </p:nvSpPr>
        <p:spPr>
          <a:xfrm>
            <a:off x="489347" y="1921468"/>
            <a:ext cx="4160304" cy="950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0"/>
          <p:cNvSpPr/>
          <p:nvPr>
            <p:ph idx="3" type="pic"/>
          </p:nvPr>
        </p:nvSpPr>
        <p:spPr>
          <a:xfrm>
            <a:off x="4711652" y="1340015"/>
            <a:ext cx="3554015" cy="1532198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98" name="Google Shape;198;p30"/>
          <p:cNvSpPr txBox="1"/>
          <p:nvPr>
            <p:ph idx="4" type="body"/>
          </p:nvPr>
        </p:nvSpPr>
        <p:spPr>
          <a:xfrm>
            <a:off x="489347" y="2943086"/>
            <a:ext cx="4160304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5" type="body"/>
          </p:nvPr>
        </p:nvSpPr>
        <p:spPr>
          <a:xfrm>
            <a:off x="488024" y="3524539"/>
            <a:ext cx="4160304" cy="950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30"/>
          <p:cNvSpPr/>
          <p:nvPr>
            <p:ph idx="6" type="pic"/>
          </p:nvPr>
        </p:nvSpPr>
        <p:spPr>
          <a:xfrm>
            <a:off x="4710329" y="2943086"/>
            <a:ext cx="3554015" cy="1532197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01" name="Google Shape;201;p30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 txBox="1"/>
          <p:nvPr>
            <p:ph idx="7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3">
  <p:cSld name="Image Slide 3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4" cy="5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/>
          <p:nvPr/>
        </p:nvSpPr>
        <p:spPr>
          <a:xfrm rot="5400000">
            <a:off x="6326" y="617699"/>
            <a:ext cx="892364" cy="736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 txBox="1"/>
          <p:nvPr>
            <p:ph type="title"/>
          </p:nvPr>
        </p:nvSpPr>
        <p:spPr>
          <a:xfrm>
            <a:off x="489347" y="207431"/>
            <a:ext cx="7777642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1"/>
          <p:cNvSpPr/>
          <p:nvPr>
            <p:ph idx="2" type="pic"/>
          </p:nvPr>
        </p:nvSpPr>
        <p:spPr>
          <a:xfrm>
            <a:off x="415529" y="1340015"/>
            <a:ext cx="3554015" cy="324165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4108011" y="2037828"/>
            <a:ext cx="4160304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  <a:defRPr sz="23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3" type="body"/>
          </p:nvPr>
        </p:nvSpPr>
        <p:spPr>
          <a:xfrm>
            <a:off x="4106687" y="2619280"/>
            <a:ext cx="4160304" cy="950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31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1"/>
          <p:cNvSpPr txBox="1"/>
          <p:nvPr>
            <p:ph idx="4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4">
  <p:cSld name="Image Slide 4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 rot="5400000">
            <a:off x="6326" y="617699"/>
            <a:ext cx="892364" cy="736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529" y="208352"/>
            <a:ext cx="387174" cy="5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type="title"/>
          </p:nvPr>
        </p:nvSpPr>
        <p:spPr>
          <a:xfrm>
            <a:off x="489347" y="207431"/>
            <a:ext cx="7777642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489347" y="2037828"/>
            <a:ext cx="4160304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488024" y="2619280"/>
            <a:ext cx="4160304" cy="950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" name="Google Shape;220;p32"/>
          <p:cNvSpPr/>
          <p:nvPr>
            <p:ph idx="3" type="pic"/>
          </p:nvPr>
        </p:nvSpPr>
        <p:spPr>
          <a:xfrm>
            <a:off x="4712976" y="1340015"/>
            <a:ext cx="3554015" cy="324165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1" name="Google Shape;221;p32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2"/>
          <p:cNvSpPr txBox="1"/>
          <p:nvPr>
            <p:ph idx="4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5">
  <p:cSld name="Image Slide 5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/>
          <p:nvPr/>
        </p:nvSpPr>
        <p:spPr>
          <a:xfrm rot="5400000">
            <a:off x="6326" y="617699"/>
            <a:ext cx="892364" cy="736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490671" y="208352"/>
            <a:ext cx="7777643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4" cy="5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/>
          <p:nvPr>
            <p:ph idx="2" type="pic"/>
          </p:nvPr>
        </p:nvSpPr>
        <p:spPr>
          <a:xfrm>
            <a:off x="488024" y="1183920"/>
            <a:ext cx="7778968" cy="290644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9" name="Google Shape;229;p33"/>
          <p:cNvSpPr txBox="1"/>
          <p:nvPr>
            <p:ph idx="3" type="body"/>
          </p:nvPr>
        </p:nvSpPr>
        <p:spPr>
          <a:xfrm>
            <a:off x="491017" y="4192755"/>
            <a:ext cx="7775974" cy="459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0" name="Google Shape;230;p33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 txBox="1"/>
          <p:nvPr>
            <p:ph idx="4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2" name="Google Shape;232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6">
  <p:cSld name="Image Slide 6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5759328" y="1793384"/>
            <a:ext cx="3140925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4"/>
          <p:cNvSpPr txBox="1"/>
          <p:nvPr>
            <p:ph idx="2" type="body"/>
          </p:nvPr>
        </p:nvSpPr>
        <p:spPr>
          <a:xfrm>
            <a:off x="5758004" y="2374837"/>
            <a:ext cx="3140925" cy="950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6" name="Google Shape;236;p34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 txBox="1"/>
          <p:nvPr>
            <p:ph idx="3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7">
  <p:cSld name="Image Slide 7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4" cy="55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1686185" y="3052868"/>
            <a:ext cx="5771629" cy="57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2" type="body"/>
          </p:nvPr>
        </p:nvSpPr>
        <p:spPr>
          <a:xfrm>
            <a:off x="1686185" y="3735050"/>
            <a:ext cx="5771629" cy="459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3" name="Google Shape;243;p35"/>
          <p:cNvSpPr txBox="1"/>
          <p:nvPr>
            <p:ph idx="3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Slide 1">
  <p:cSld name="Graph Slide 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/>
          <p:nvPr/>
        </p:nvSpPr>
        <p:spPr>
          <a:xfrm rot="5400000">
            <a:off x="6326" y="617699"/>
            <a:ext cx="892364" cy="736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6018" y="208353"/>
            <a:ext cx="387174" cy="55925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>
            <p:ph type="title"/>
          </p:nvPr>
        </p:nvSpPr>
        <p:spPr>
          <a:xfrm>
            <a:off x="489347" y="207431"/>
            <a:ext cx="7777642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36"/>
          <p:cNvSpPr/>
          <p:nvPr>
            <p:ph idx="2" type="chart"/>
          </p:nvPr>
        </p:nvSpPr>
        <p:spPr>
          <a:xfrm>
            <a:off x="1072754" y="1310879"/>
            <a:ext cx="6850856" cy="32706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6"/>
          <p:cNvSpPr/>
          <p:nvPr/>
        </p:nvSpPr>
        <p:spPr>
          <a:xfrm>
            <a:off x="0" y="4684060"/>
            <a:ext cx="9140300" cy="45944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2" name="Google Shape;252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1">
  <p:cSld name="Thank You Slide 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4000" cy="514082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>
            <p:ph type="title"/>
          </p:nvPr>
        </p:nvSpPr>
        <p:spPr>
          <a:xfrm>
            <a:off x="1208024" y="617898"/>
            <a:ext cx="6735915" cy="830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37"/>
          <p:cNvSpPr/>
          <p:nvPr/>
        </p:nvSpPr>
        <p:spPr>
          <a:xfrm>
            <a:off x="4091748" y="1448183"/>
            <a:ext cx="956662" cy="1064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8454" y="208354"/>
            <a:ext cx="397105" cy="57359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1208023" y="1746196"/>
            <a:ext cx="6735914" cy="1651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37"/>
          <p:cNvSpPr txBox="1"/>
          <p:nvPr>
            <p:ph idx="2" type="body"/>
          </p:nvPr>
        </p:nvSpPr>
        <p:spPr>
          <a:xfrm>
            <a:off x="1208023" y="3714124"/>
            <a:ext cx="6735914" cy="5975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0" name="Google Shape;260;p37"/>
          <p:cNvSpPr txBox="1"/>
          <p:nvPr>
            <p:ph idx="3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1" name="Google Shape;261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2">
  <p:cSld name="Thank You Slide 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>
            <p:ph type="title"/>
          </p:nvPr>
        </p:nvSpPr>
        <p:spPr>
          <a:xfrm>
            <a:off x="1208024" y="617898"/>
            <a:ext cx="6735915" cy="830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8"/>
          <p:cNvSpPr/>
          <p:nvPr/>
        </p:nvSpPr>
        <p:spPr>
          <a:xfrm>
            <a:off x="4091748" y="1448183"/>
            <a:ext cx="956662" cy="10646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706" y="208353"/>
            <a:ext cx="396431" cy="57359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1208023" y="1746196"/>
            <a:ext cx="6735914" cy="16511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8" name="Google Shape;268;p38"/>
          <p:cNvSpPr txBox="1"/>
          <p:nvPr>
            <p:ph idx="2" type="body"/>
          </p:nvPr>
        </p:nvSpPr>
        <p:spPr>
          <a:xfrm>
            <a:off x="1208023" y="3714124"/>
            <a:ext cx="6735914" cy="5975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9" name="Google Shape;269;p38"/>
          <p:cNvSpPr txBox="1"/>
          <p:nvPr>
            <p:ph idx="3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0" name="Google Shape;270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Art 1">
  <p:cSld name="Closing Art 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339"/>
            <a:ext cx="9144000" cy="5140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Art 2">
  <p:cSld name="Closing Art 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0"/>
            <a:ext cx="9140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Art 3">
  <p:cSld name="Closing Art 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0" y="521"/>
            <a:ext cx="9142150" cy="514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Art 4">
  <p:cSld name="Closing Art 4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9" y="2379"/>
            <a:ext cx="9135541" cy="513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57.pn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47.png"/><Relationship Id="rId7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Relationship Id="rId7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jpg"/><Relationship Id="rId4" Type="http://schemas.openxmlformats.org/officeDocument/2006/relationships/image" Target="../media/image11.png"/><Relationship Id="rId5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Relationship Id="rId4" Type="http://schemas.openxmlformats.org/officeDocument/2006/relationships/image" Target="../media/image25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41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2464250" y="1198227"/>
            <a:ext cx="6426900" cy="13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Machine Learning Method for</a:t>
            </a:r>
            <a:b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American Option Pricing: A</a:t>
            </a:r>
            <a:b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Comparative Study of Models Under</a:t>
            </a:r>
            <a:b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the Heston Framework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2464201" y="2883804"/>
            <a:ext cx="6426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200"/>
              <a:t>Team Members (alphabetic):</a:t>
            </a:r>
            <a:endParaRPr sz="1200"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 sz="1200"/>
              <a:t>Chengjia Dong, Ruohao Huang, Yifan Meng, Yiwen Zhang</a:t>
            </a:r>
            <a:endParaRPr sz="1200"/>
          </a:p>
        </p:txBody>
      </p:sp>
      <p:sp>
        <p:nvSpPr>
          <p:cNvPr id="286" name="Google Shape;286;p43"/>
          <p:cNvSpPr txBox="1"/>
          <p:nvPr>
            <p:ph idx="2" type="body"/>
          </p:nvPr>
        </p:nvSpPr>
        <p:spPr>
          <a:xfrm>
            <a:off x="2464201" y="3459766"/>
            <a:ext cx="6426926" cy="5759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100"/>
              <a:t>December 11th, 2024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2"/>
          <p:cNvSpPr txBox="1"/>
          <p:nvPr>
            <p:ph type="title"/>
          </p:nvPr>
        </p:nvSpPr>
        <p:spPr>
          <a:xfrm>
            <a:off x="1220657" y="1374458"/>
            <a:ext cx="710305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7" name="Google Shape;377;p52"/>
          <p:cNvSpPr txBox="1"/>
          <p:nvPr>
            <p:ph idx="1" type="body"/>
          </p:nvPr>
        </p:nvSpPr>
        <p:spPr>
          <a:xfrm>
            <a:off x="28" y="25944"/>
            <a:ext cx="7103050" cy="1066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XGBoost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2"/>
          <p:cNvSpPr txBox="1"/>
          <p:nvPr>
            <p:ph idx="2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Training Time: 57.64s, RMSE: 0.01430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'n_estimators': 1900, 'max_depth': 7, 'learning_rate': 0.06112</a:t>
            </a:r>
            <a:endParaRPr/>
          </a:p>
        </p:txBody>
      </p:sp>
      <p:sp>
        <p:nvSpPr>
          <p:cNvPr id="379" name="Google Shape;379;p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2960"/>
            <a:ext cx="4683919" cy="144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667" y="2266950"/>
            <a:ext cx="4690586" cy="222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919" y="828675"/>
            <a:ext cx="4464844" cy="157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2"/>
          <p:cNvPicPr preferRelativeResize="0"/>
          <p:nvPr/>
        </p:nvPicPr>
        <p:blipFill rotWithShape="1">
          <a:blip r:embed="rId6">
            <a:alphaModFix/>
          </a:blip>
          <a:srcRect b="0" l="0" r="5389" t="0"/>
          <a:stretch/>
        </p:blipFill>
        <p:spPr>
          <a:xfrm>
            <a:off x="3721418" y="2404586"/>
            <a:ext cx="5427345" cy="210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type="title"/>
          </p:nvPr>
        </p:nvSpPr>
        <p:spPr>
          <a:xfrm>
            <a:off x="1220657" y="1374458"/>
            <a:ext cx="710305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9" name="Google Shape;389;p53"/>
          <p:cNvSpPr txBox="1"/>
          <p:nvPr>
            <p:ph idx="1" type="body"/>
          </p:nvPr>
        </p:nvSpPr>
        <p:spPr>
          <a:xfrm>
            <a:off x="76228" y="25944"/>
            <a:ext cx="7103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CatBoost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3"/>
          <p:cNvSpPr txBox="1"/>
          <p:nvPr>
            <p:ph idx="2" type="body"/>
          </p:nvPr>
        </p:nvSpPr>
        <p:spPr>
          <a:xfrm>
            <a:off x="4191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Training Time: 13.38s, RMSE: 0.01245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'iterations': 1800, 'depth': 7, 'learning_rate': 0.23276</a:t>
            </a:r>
            <a:endParaRPr/>
          </a:p>
        </p:txBody>
      </p:sp>
      <p:sp>
        <p:nvSpPr>
          <p:cNvPr id="391" name="Google Shape;391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1" y="850583"/>
            <a:ext cx="4968716" cy="149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46484"/>
            <a:ext cx="5094923" cy="209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4908" y="834390"/>
            <a:ext cx="4169092" cy="3610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type="title"/>
          </p:nvPr>
        </p:nvSpPr>
        <p:spPr>
          <a:xfrm>
            <a:off x="1220657" y="1374458"/>
            <a:ext cx="710305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0" name="Google Shape;400;p54"/>
          <p:cNvSpPr txBox="1"/>
          <p:nvPr>
            <p:ph idx="1" type="body"/>
          </p:nvPr>
        </p:nvSpPr>
        <p:spPr>
          <a:xfrm>
            <a:off x="28" y="25944"/>
            <a:ext cx="7103050" cy="1066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LightGBM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4"/>
          <p:cNvSpPr txBox="1"/>
          <p:nvPr>
            <p:ph idx="2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Training Time: 1.89s, RMSE: 0.01462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'num_leaves': 52, 'n_estimators': 877, 'max_depth': 10, 'learning_rate': 0.055193</a:t>
            </a:r>
            <a:endParaRPr/>
          </a:p>
        </p:txBody>
      </p:sp>
      <p:sp>
        <p:nvSpPr>
          <p:cNvPr id="402" name="Google Shape;402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98871"/>
            <a:ext cx="3715703" cy="179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6179" y="2398871"/>
            <a:ext cx="5427821" cy="181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8721" y="834866"/>
            <a:ext cx="4135279" cy="164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834866"/>
            <a:ext cx="5291138" cy="156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1190582" y="1374457"/>
            <a:ext cx="6928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2" name="Google Shape;412;p55"/>
          <p:cNvSpPr txBox="1"/>
          <p:nvPr>
            <p:ph idx="1" type="body"/>
          </p:nvPr>
        </p:nvSpPr>
        <p:spPr>
          <a:xfrm>
            <a:off x="25" y="25950"/>
            <a:ext cx="79926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sz="3600"/>
              <a:t>FNN (Feedforward Neural Network)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5"/>
          <p:cNvSpPr txBox="1"/>
          <p:nvPr>
            <p:ph idx="2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14" name="Google Shape;414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4875"/>
            <a:ext cx="3616230" cy="18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227" y="834875"/>
            <a:ext cx="2780916" cy="181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129" y="834875"/>
            <a:ext cx="2746870" cy="18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" y="2646525"/>
            <a:ext cx="5917384" cy="186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7411" y="2650763"/>
            <a:ext cx="3226615" cy="186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 txBox="1"/>
          <p:nvPr>
            <p:ph type="title"/>
          </p:nvPr>
        </p:nvSpPr>
        <p:spPr>
          <a:xfrm>
            <a:off x="1190582" y="1374457"/>
            <a:ext cx="6928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5" name="Google Shape;425;p56"/>
          <p:cNvSpPr txBox="1"/>
          <p:nvPr>
            <p:ph idx="1" type="body"/>
          </p:nvPr>
        </p:nvSpPr>
        <p:spPr>
          <a:xfrm>
            <a:off x="25" y="25950"/>
            <a:ext cx="79926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sz="3600"/>
              <a:t>C</a:t>
            </a:r>
            <a:r>
              <a:rPr lang="en" sz="3600"/>
              <a:t>NN (Convolutional Neural Network)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6"/>
          <p:cNvSpPr txBox="1"/>
          <p:nvPr>
            <p:ph idx="2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27" name="Google Shape;427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4875"/>
            <a:ext cx="3616226" cy="18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225" y="834875"/>
            <a:ext cx="2841725" cy="18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100" y="834875"/>
            <a:ext cx="2685925" cy="181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660000"/>
            <a:ext cx="5917399" cy="18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7400" y="2650650"/>
            <a:ext cx="3226625" cy="1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 rotWithShape="1">
          <a:blip r:embed="rId3">
            <a:alphaModFix/>
          </a:blip>
          <a:srcRect b="0" l="0" r="0" t="8675"/>
          <a:stretch/>
        </p:blipFill>
        <p:spPr>
          <a:xfrm>
            <a:off x="0" y="3920"/>
            <a:ext cx="9144000" cy="513565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/>
          <p:nvPr/>
        </p:nvSpPr>
        <p:spPr>
          <a:xfrm>
            <a:off x="0" y="5"/>
            <a:ext cx="9144000" cy="5143500"/>
          </a:xfrm>
          <a:prstGeom prst="rect">
            <a:avLst/>
          </a:prstGeom>
          <a:solidFill>
            <a:srgbClr val="13294B">
              <a:alpha val="8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7"/>
          <p:cNvSpPr txBox="1"/>
          <p:nvPr>
            <p:ph idx="3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440" name="Google Shape;440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6018" y="216193"/>
            <a:ext cx="387175" cy="55925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7"/>
          <p:cNvSpPr txBox="1"/>
          <p:nvPr>
            <p:ph idx="1" type="body"/>
          </p:nvPr>
        </p:nvSpPr>
        <p:spPr>
          <a:xfrm>
            <a:off x="98778" y="83802"/>
            <a:ext cx="71031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en" sz="3000"/>
              <a:t> Comparison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7"/>
          <p:cNvSpPr txBox="1"/>
          <p:nvPr/>
        </p:nvSpPr>
        <p:spPr>
          <a:xfrm>
            <a:off x="152975" y="592600"/>
            <a:ext cx="5409300" cy="4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Linear Models (Linear, Ridge, Lasso)</a:t>
            </a: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RMSE: 0.0847–0.0848, R²: 0.5509.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Extremely fast training (&lt;0.2s), best for simple tasks.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Random Forest &amp; Gradient Boost Regressor</a:t>
            </a: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RMSE: 0.0169 (RF), 0.0155 (GBR).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RF: Long training (101.661s); GBR: Balanced performance (159.7s).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Ensemble Methods (XGBoost, CatBoost, LightGBM)</a:t>
            </a: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RMSE: 0.0124–0.0143.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LightGBM (1.89s) and CatBoost (13.38s) are most efficient.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Neural Networks (FNN, CNN)</a:t>
            </a:r>
            <a:endParaRPr b="1"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RMSE: 0.1586 (FNN), 0.1346 (CNN).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Long training times (&gt;900s), limited performance.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Best Choices</a:t>
            </a:r>
            <a:r>
              <a:rPr lang="en" sz="1300">
                <a:solidFill>
                  <a:schemeClr val="lt1"/>
                </a:solidFill>
              </a:rPr>
              <a:t>: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b="1" lang="en" sz="1300">
                <a:solidFill>
                  <a:schemeClr val="lt1"/>
                </a:solidFill>
              </a:rPr>
              <a:t>CatBoost</a:t>
            </a:r>
            <a:r>
              <a:rPr lang="en" sz="1300">
                <a:solidFill>
                  <a:schemeClr val="lt1"/>
                </a:solidFill>
              </a:rPr>
              <a:t> and </a:t>
            </a:r>
            <a:r>
              <a:rPr b="1" lang="en" sz="1300">
                <a:solidFill>
                  <a:schemeClr val="lt1"/>
                </a:solidFill>
              </a:rPr>
              <a:t>LightGBM</a:t>
            </a:r>
            <a:r>
              <a:rPr lang="en" sz="1300">
                <a:solidFill>
                  <a:schemeClr val="lt1"/>
                </a:solidFill>
              </a:rPr>
              <a:t> for accuracy and efficiency.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Linear models for quick, low-cost tasks.</a:t>
            </a:r>
            <a:endParaRPr b="1" sz="1300">
              <a:solidFill>
                <a:schemeClr val="lt1"/>
              </a:solidFill>
            </a:endParaRPr>
          </a:p>
        </p:txBody>
      </p:sp>
      <p:pic>
        <p:nvPicPr>
          <p:cNvPr id="444" name="Google Shape;44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275" y="1580125"/>
            <a:ext cx="3516626" cy="18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328625" y="1243500"/>
            <a:ext cx="3135900" cy="3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6850" lvl="0" marL="254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/>
              <a:t>Traditional methods, such as finite difference techniques and the Least Squares Monte Carlo method, provide reliable results but often involve high computational costs and limited scalability.</a:t>
            </a:r>
            <a:endParaRPr sz="1500"/>
          </a:p>
          <a:p>
            <a:pPr indent="-1968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/>
              <a:t>Machine Learning performs well in computational efficiency, and ability to generalize across feature spaces while maintains good accuracy</a:t>
            </a:r>
            <a:endParaRPr sz="1500"/>
          </a:p>
          <a:p>
            <a:pPr indent="-19685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/>
              <a:t>Especially useful for calibration (pretty time consuming).</a:t>
            </a:r>
            <a:endParaRPr sz="1500"/>
          </a:p>
        </p:txBody>
      </p:sp>
      <p:sp>
        <p:nvSpPr>
          <p:cNvPr id="292" name="Google Shape;292;p44"/>
          <p:cNvSpPr txBox="1"/>
          <p:nvPr>
            <p:ph type="title"/>
          </p:nvPr>
        </p:nvSpPr>
        <p:spPr>
          <a:xfrm>
            <a:off x="585025" y="307175"/>
            <a:ext cx="25527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 sz="3600"/>
              <a:t>Why?</a:t>
            </a:r>
            <a:endParaRPr sz="3600"/>
          </a:p>
        </p:txBody>
      </p:sp>
      <p:sp>
        <p:nvSpPr>
          <p:cNvPr id="293" name="Google Shape;293;p44"/>
          <p:cNvSpPr txBox="1"/>
          <p:nvPr>
            <p:ph idx="2" type="body"/>
          </p:nvPr>
        </p:nvSpPr>
        <p:spPr>
          <a:xfrm>
            <a:off x="4283549" y="389975"/>
            <a:ext cx="3967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Main Structure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4398950" y="980975"/>
            <a:ext cx="45660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1. Exploratory Data Analysis (Ruohao Huang)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Sample data generation and calibration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Data generation process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Data Cleaning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2. Methodology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Evaluation Metrics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Hyperparameter Tuning: Grid Search, Optuna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Models: </a:t>
            </a:r>
            <a:endParaRPr sz="1500">
              <a:solidFill>
                <a:schemeClr val="lt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Linear Models (Yifan Meng)</a:t>
            </a:r>
            <a:endParaRPr sz="1500">
              <a:solidFill>
                <a:schemeClr val="lt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Ensemble Methods (Chengjia Dong)</a:t>
            </a:r>
            <a:endParaRPr sz="1500">
              <a:solidFill>
                <a:schemeClr val="lt1"/>
              </a:solidFill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Neural Networks (Yiwen Zhang)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 Results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Performance Evaluation of Various Models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Model Comparison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489350" y="207425"/>
            <a:ext cx="7777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"/>
              <a:t>Calibration</a:t>
            </a:r>
            <a:endParaRPr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490890" y="1492425"/>
            <a:ext cx="7777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</a:pPr>
            <a:r>
              <a:rPr lang="en"/>
              <a:t>A </a:t>
            </a:r>
            <a:r>
              <a:rPr lang="en"/>
              <a:t>Nonlinear Programming Problem!</a:t>
            </a:r>
            <a:endParaRPr/>
          </a:p>
        </p:txBody>
      </p:sp>
      <p:sp>
        <p:nvSpPr>
          <p:cNvPr id="301" name="Google Shape;301;p45"/>
          <p:cNvSpPr txBox="1"/>
          <p:nvPr>
            <p:ph idx="3" type="body"/>
          </p:nvPr>
        </p:nvSpPr>
        <p:spPr>
          <a:xfrm>
            <a:off x="489564" y="2073875"/>
            <a:ext cx="77775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" sz="1800">
                <a:solidFill>
                  <a:schemeClr val="dk1"/>
                </a:solidFill>
              </a:rPr>
              <a:t>Gradient-based optimization methods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" sz="1800">
                <a:solidFill>
                  <a:schemeClr val="dk1"/>
                </a:solidFill>
              </a:rPr>
              <a:t>Global optimization algorithm like Differential Evolution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2" name="Google Shape;302;p45"/>
          <p:cNvSpPr txBox="1"/>
          <p:nvPr>
            <p:ph idx="6" type="body"/>
          </p:nvPr>
        </p:nvSpPr>
        <p:spPr>
          <a:xfrm>
            <a:off x="4105375" y="3524550"/>
            <a:ext cx="48927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" sz="1800">
                <a:solidFill>
                  <a:schemeClr val="dk1"/>
                </a:solidFill>
              </a:rPr>
              <a:t>F</a:t>
            </a:r>
            <a:r>
              <a:rPr lang="en" sz="1800">
                <a:solidFill>
                  <a:schemeClr val="dk1"/>
                </a:solidFill>
              </a:rPr>
              <a:t>luctuates - likely due to increased volatility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" sz="1800">
                <a:solidFill>
                  <a:schemeClr val="dk1"/>
                </a:solidFill>
              </a:rPr>
              <a:t>Stays within a manageable range(below 10%)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3" name="Google Shape;303;p45"/>
          <p:cNvSpPr txBox="1"/>
          <p:nvPr>
            <p:ph idx="7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400" y="2338019"/>
            <a:ext cx="590650" cy="619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206" y="1938037"/>
            <a:ext cx="590644" cy="5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" y="2784625"/>
            <a:ext cx="3654549" cy="18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4105374" y="2899200"/>
            <a:ext cx="4160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None/>
            </a:pPr>
            <a:r>
              <a:rPr lang="en"/>
              <a:t>Minimizing MAPE</a:t>
            </a:r>
            <a:endParaRPr/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6727" y="1534077"/>
            <a:ext cx="3161701" cy="4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>
            <a:off x="489350" y="207426"/>
            <a:ext cx="77775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"/>
              <a:t>Resampling and Cleaning</a:t>
            </a:r>
            <a:endParaRPr/>
          </a:p>
        </p:txBody>
      </p:sp>
      <p:sp>
        <p:nvSpPr>
          <p:cNvPr id="315" name="Google Shape;315;p46"/>
          <p:cNvSpPr txBox="1"/>
          <p:nvPr>
            <p:ph idx="1" type="body"/>
          </p:nvPr>
        </p:nvSpPr>
        <p:spPr>
          <a:xfrm>
            <a:off x="489350" y="1099924"/>
            <a:ext cx="7777500" cy="3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" sz="2300">
                <a:solidFill>
                  <a:srgbClr val="FF5F05"/>
                </a:solidFill>
              </a:rPr>
              <a:t>New Problem! </a:t>
            </a:r>
            <a:endParaRPr sz="2300">
              <a:solidFill>
                <a:srgbClr val="FF5F0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" sz="1800">
                <a:solidFill>
                  <a:schemeClr val="dk1"/>
                </a:solidFill>
              </a:rPr>
              <a:t>v0​、θ、κ、σ and ρ do not follow standard distributions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i="1" lang="en" sz="1800">
                <a:solidFill>
                  <a:schemeClr val="dk1"/>
                </a:solidFill>
              </a:rPr>
              <a:t>Solution</a:t>
            </a:r>
            <a:r>
              <a:rPr lang="en" sz="1800">
                <a:solidFill>
                  <a:schemeClr val="dk1"/>
                </a:solidFill>
              </a:rPr>
              <a:t>: Resample from empirical inverse cdf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en" sz="2300">
                <a:solidFill>
                  <a:srgbClr val="FF5F05"/>
                </a:solidFill>
              </a:rPr>
              <a:t>Three </a:t>
            </a:r>
            <a:r>
              <a:rPr lang="en" sz="2300">
                <a:solidFill>
                  <a:srgbClr val="FF5F05"/>
                </a:solidFill>
              </a:rPr>
              <a:t>Filters</a:t>
            </a:r>
            <a:endParaRPr sz="2300">
              <a:solidFill>
                <a:srgbClr val="FF5F0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Feller Condition- mathematical validity of the Heston model</a:t>
            </a:r>
            <a:endParaRPr sz="19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IQR- detecting and removing outliers</a:t>
            </a:r>
            <a:endParaRPr sz="19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Price Bound- </a:t>
            </a:r>
            <a:r>
              <a:rPr lang="en" sz="2300">
                <a:solidFill>
                  <a:srgbClr val="FF5F05"/>
                </a:solidFill>
              </a:rPr>
              <a:t> </a:t>
            </a:r>
            <a:endParaRPr sz="2300">
              <a:solidFill>
                <a:srgbClr val="FF5F05"/>
              </a:solidFill>
            </a:endParaRPr>
          </a:p>
        </p:txBody>
      </p:sp>
      <p:sp>
        <p:nvSpPr>
          <p:cNvPr id="316" name="Google Shape;316;p46"/>
          <p:cNvSpPr txBox="1"/>
          <p:nvPr>
            <p:ph idx="2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17" name="Google Shape;317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568200" y="3899525"/>
            <a:ext cx="3847075" cy="4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489347" y="207431"/>
            <a:ext cx="7777642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"/>
              <a:t>Application of Linear Regression in Option Pricing</a:t>
            </a:r>
            <a:endParaRPr/>
          </a:p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489350" y="1346800"/>
            <a:ext cx="73065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Advantages of Linear Regression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Simplicity and Interpretability</a:t>
            </a:r>
            <a:r>
              <a:rPr lang="en" sz="1600">
                <a:solidFill>
                  <a:schemeClr val="dk1"/>
                </a:solidFill>
              </a:rPr>
              <a:t>: Coefficients directly indicate the influence of each factor on option prices.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Computational Efficiency</a:t>
            </a:r>
            <a:r>
              <a:rPr lang="en" sz="1600">
                <a:solidFill>
                  <a:schemeClr val="dk1"/>
                </a:solidFill>
              </a:rPr>
              <a:t>: Suitable for large-scale datasets.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Extensive Application</a:t>
            </a:r>
            <a:r>
              <a:rPr lang="en" sz="1600">
                <a:solidFill>
                  <a:schemeClr val="dk1"/>
                </a:solidFill>
              </a:rPr>
              <a:t>: Widely used in finance, especially in option pricing.</a:t>
            </a:r>
            <a:endParaRPr sz="1800"/>
          </a:p>
        </p:txBody>
      </p:sp>
      <p:sp>
        <p:nvSpPr>
          <p:cNvPr id="325" name="Google Shape;325;p47"/>
          <p:cNvSpPr txBox="1"/>
          <p:nvPr>
            <p:ph idx="2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26" name="Google Shape;326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489347" y="207431"/>
            <a:ext cx="7777642" cy="892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Model Training</a:t>
            </a:r>
            <a:r>
              <a:rPr lang="en">
                <a:solidFill>
                  <a:schemeClr val="dk1"/>
                </a:solidFill>
              </a:rPr>
              <a:t>:</a:t>
            </a:r>
            <a:endParaRPr/>
          </a:p>
        </p:txBody>
      </p:sp>
      <p:sp>
        <p:nvSpPr>
          <p:cNvPr id="332" name="Google Shape;332;p48"/>
          <p:cNvSpPr txBox="1"/>
          <p:nvPr>
            <p:ph idx="2" type="body"/>
          </p:nvPr>
        </p:nvSpPr>
        <p:spPr>
          <a:xfrm>
            <a:off x="489350" y="1099800"/>
            <a:ext cx="78525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400">
                <a:solidFill>
                  <a:schemeClr val="dk1"/>
                </a:solidFill>
              </a:rPr>
              <a:t>Employ ordinary least squares (OLS) to minimize mean squared error (MSE).</a:t>
            </a:r>
            <a:endParaRPr sz="24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400">
                <a:solidFill>
                  <a:schemeClr val="dk1"/>
                </a:solidFill>
              </a:rPr>
              <a:t>Standardize features to improve training stability.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333" name="Google Shape;333;p48"/>
          <p:cNvSpPr txBox="1"/>
          <p:nvPr>
            <p:ph idx="5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8"/>
          <p:cNvSpPr txBox="1"/>
          <p:nvPr/>
        </p:nvSpPr>
        <p:spPr>
          <a:xfrm>
            <a:off x="426375" y="1844500"/>
            <a:ext cx="489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MSE Formula: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Ridge Regularization (L2 Regularization):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Lasso Regularization (L1 Regularization):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100" y="1844500"/>
            <a:ext cx="24765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2265725"/>
            <a:ext cx="41148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013" y="2945050"/>
            <a:ext cx="3757175" cy="685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title"/>
          </p:nvPr>
        </p:nvSpPr>
        <p:spPr>
          <a:xfrm>
            <a:off x="486125" y="45577"/>
            <a:ext cx="77775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"/>
              <a:t>P</a:t>
            </a:r>
            <a:r>
              <a:rPr lang="en"/>
              <a:t>erformance of the linear regression models</a:t>
            </a:r>
            <a:endParaRPr/>
          </a:p>
        </p:txBody>
      </p:sp>
      <p:sp>
        <p:nvSpPr>
          <p:cNvPr id="344" name="Google Shape;344;p49"/>
          <p:cNvSpPr txBox="1"/>
          <p:nvPr>
            <p:ph idx="5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t/>
            </a:r>
            <a:endParaRPr/>
          </a:p>
        </p:txBody>
      </p:sp>
      <p:sp>
        <p:nvSpPr>
          <p:cNvPr id="345" name="Google Shape;345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888" y="519800"/>
            <a:ext cx="3281324" cy="199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875" y="2350650"/>
            <a:ext cx="3687351" cy="217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375" y="680000"/>
            <a:ext cx="5286825" cy="16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350" y="2503050"/>
            <a:ext cx="4543755" cy="211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1220657" y="1374458"/>
            <a:ext cx="710305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28" y="25944"/>
            <a:ext cx="7103050" cy="1066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Random Forest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0"/>
          <p:cNvSpPr txBox="1"/>
          <p:nvPr>
            <p:ph idx="2" type="body"/>
          </p:nvPr>
        </p:nvSpPr>
        <p:spPr>
          <a:xfrm>
            <a:off x="342900" y="4767263"/>
            <a:ext cx="611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Training </a:t>
            </a:r>
            <a:r>
              <a:rPr lang="en"/>
              <a:t>Time: 101.6661s, RMSE: 0.01696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'n_estimators': 358, 'max_depth': 22, 'max_features': None</a:t>
            </a:r>
            <a:endParaRPr/>
          </a:p>
        </p:txBody>
      </p:sp>
      <p:sp>
        <p:nvSpPr>
          <p:cNvPr id="357" name="Google Shape;357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51046"/>
            <a:ext cx="4562475" cy="363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5325" y="751050"/>
            <a:ext cx="4756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7170" y="2490311"/>
            <a:ext cx="5375434" cy="189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/>
          <p:nvPr>
            <p:ph type="title"/>
          </p:nvPr>
        </p:nvSpPr>
        <p:spPr>
          <a:xfrm>
            <a:off x="1220657" y="1374458"/>
            <a:ext cx="710305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6" name="Google Shape;366;p51"/>
          <p:cNvSpPr txBox="1"/>
          <p:nvPr>
            <p:ph idx="1" type="body"/>
          </p:nvPr>
        </p:nvSpPr>
        <p:spPr>
          <a:xfrm>
            <a:off x="28" y="25944"/>
            <a:ext cx="7103050" cy="10665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Gradient Boost Regressor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1"/>
          <p:cNvSpPr txBox="1"/>
          <p:nvPr>
            <p:ph idx="2" type="body"/>
          </p:nvPr>
        </p:nvSpPr>
        <p:spPr>
          <a:xfrm>
            <a:off x="342900" y="4767263"/>
            <a:ext cx="61150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Training Time: 159.70s, RMSE: 0.01552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'n_estimators': 1700, 'max_depth': 5, 'learning_rate': 0.05721</a:t>
            </a:r>
            <a:endParaRPr/>
          </a:p>
        </p:txBody>
      </p:sp>
      <p:sp>
        <p:nvSpPr>
          <p:cNvPr id="368" name="Google Shape;368;p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51"/>
          <p:cNvPicPr preferRelativeResize="0"/>
          <p:nvPr/>
        </p:nvPicPr>
        <p:blipFill rotWithShape="1">
          <a:blip r:embed="rId3">
            <a:alphaModFix/>
          </a:blip>
          <a:srcRect b="0" l="10349" r="10650" t="0"/>
          <a:stretch/>
        </p:blipFill>
        <p:spPr>
          <a:xfrm>
            <a:off x="0" y="947261"/>
            <a:ext cx="4730591" cy="154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0591" y="947261"/>
            <a:ext cx="4416742" cy="342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1"/>
          <p:cNvPicPr preferRelativeResize="0"/>
          <p:nvPr/>
        </p:nvPicPr>
        <p:blipFill rotWithShape="1">
          <a:blip r:embed="rId5">
            <a:alphaModFix/>
          </a:blip>
          <a:srcRect b="0" l="0" r="10311" t="0"/>
          <a:stretch/>
        </p:blipFill>
        <p:spPr>
          <a:xfrm>
            <a:off x="-273367" y="2441257"/>
            <a:ext cx="5003959" cy="193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SMB PPT ORANGE">
      <a:dk1>
        <a:srgbClr val="000000"/>
      </a:dk1>
      <a:lt1>
        <a:srgbClr val="FFFFFF"/>
      </a:lt1>
      <a:dk2>
        <a:srgbClr val="13294B"/>
      </a:dk2>
      <a:lt2>
        <a:srgbClr val="FF5F05"/>
      </a:lt2>
      <a:accent1>
        <a:srgbClr val="0071CE"/>
      </a:accent1>
      <a:accent2>
        <a:srgbClr val="FCB316"/>
      </a:accent2>
      <a:accent3>
        <a:srgbClr val="007E8E"/>
      </a:accent3>
      <a:accent4>
        <a:srgbClr val="006230"/>
      </a:accent4>
      <a:accent5>
        <a:srgbClr val="5C0E41"/>
      </a:accent5>
      <a:accent6>
        <a:srgbClr val="7D3E13"/>
      </a:accent6>
      <a:hlink>
        <a:srgbClr val="C84113"/>
      </a:hlink>
      <a:folHlink>
        <a:srgbClr val="2159A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